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6" r:id="rId2"/>
    <p:sldId id="307" r:id="rId3"/>
    <p:sldId id="308" r:id="rId4"/>
    <p:sldId id="300" r:id="rId5"/>
    <p:sldId id="305" r:id="rId6"/>
    <p:sldId id="302" r:id="rId7"/>
    <p:sldId id="303" r:id="rId8"/>
    <p:sldId id="304" r:id="rId9"/>
    <p:sldId id="309" r:id="rId10"/>
    <p:sldId id="28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1" y="7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10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152A3-08FC-4377-B557-7CB6B32E84E2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FF69F-0308-48E8-9DF7-C54AA874B5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7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ltGray">
          <a:xfrm>
            <a:off x="9005977" y="0"/>
            <a:ext cx="138021" cy="6858000"/>
          </a:xfrm>
          <a:prstGeom prst="rect">
            <a:avLst/>
          </a:prstGeom>
          <a:solidFill>
            <a:srgbClr val="B41F2C"/>
          </a:solidFill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kern="0" dirty="0">
              <a:solidFill>
                <a:sysClr val="window" lastClr="FFFFFF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914400"/>
            <a:ext cx="6416040" cy="1470025"/>
          </a:xfrm>
        </p:spPr>
        <p:txBody>
          <a:bodyPr lIns="0" anchor="b" anchorCtr="0">
            <a:normAutofit/>
          </a:bodyPr>
          <a:lstStyle>
            <a:lvl1pPr algn="l">
              <a:lnSpc>
                <a:spcPct val="63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Enter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438400"/>
            <a:ext cx="6400800" cy="1066800"/>
          </a:xfrm>
        </p:spPr>
        <p:txBody>
          <a:bodyPr lIns="0">
            <a:normAutofit/>
          </a:bodyPr>
          <a:lstStyle>
            <a:lvl1pPr marL="0" indent="0" algn="l">
              <a:lnSpc>
                <a:spcPct val="80000"/>
              </a:lnSpc>
              <a:buNone/>
              <a:defRPr sz="30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24600"/>
            <a:ext cx="4343400" cy="365125"/>
          </a:xfrm>
        </p:spPr>
        <p:txBody>
          <a:bodyPr lIns="0"/>
          <a:lstStyle>
            <a:lvl1pPr algn="l">
              <a:defRPr sz="1000"/>
            </a:lvl1pPr>
          </a:lstStyle>
          <a:p>
            <a:r>
              <a:rPr lang="en-US" dirty="0" err="1" smtClean="0"/>
              <a:t>Intersil</a:t>
            </a:r>
            <a:r>
              <a:rPr lang="en-US" dirty="0" smtClean="0"/>
              <a:t> Confidential Information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042892"/>
            <a:ext cx="4210050" cy="306250"/>
          </a:xfr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lang="en-US" sz="1600" b="0" kern="1200" dirty="0" smtClean="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</a:lstStyle>
          <a:p>
            <a:pPr marL="0" lvl="0" indent="0" algn="l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r>
              <a:rPr lang="en-US" dirty="0" smtClean="0"/>
              <a:t>Click to add title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4388510"/>
            <a:ext cx="4190096" cy="464954"/>
          </a:xfr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lang="en-US" sz="1600" b="0" kern="1200" dirty="0" smtClean="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</a:lstStyle>
          <a:p>
            <a:pPr marL="0" lvl="0" indent="0" algn="l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r>
              <a:rPr lang="en-US" dirty="0" smtClean="0"/>
              <a:t>Click to add date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759618"/>
            <a:ext cx="4220026" cy="315684"/>
          </a:xfr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</a:lstStyle>
          <a:p>
            <a:pPr marL="114300" lvl="0" indent="-114300" algn="l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r>
              <a:rPr lang="en-US" dirty="0" smtClean="0"/>
              <a:t>Click to add name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6150" y="6439902"/>
            <a:ext cx="1352550" cy="28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0625" y="5438775"/>
            <a:ext cx="1143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9200"/>
            <a:ext cx="8259511" cy="4976501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32916"/>
            <a:ext cx="8259510" cy="8076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Intersil Confidential Information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66739" y="1496711"/>
            <a:ext cx="6429284" cy="1620698"/>
          </a:xfrm>
        </p:spPr>
        <p:txBody>
          <a:bodyPr>
            <a:normAutofit/>
          </a:bodyPr>
          <a:lstStyle>
            <a:lvl1pPr>
              <a:lnSpc>
                <a:spcPct val="63000"/>
              </a:lnSpc>
              <a:spcAft>
                <a:spcPts val="600"/>
              </a:spcAft>
              <a:defRPr sz="3600" b="1">
                <a:latin typeface="Franklin Gothic 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71500" y="3609213"/>
            <a:ext cx="4210050" cy="329879"/>
          </a:xfr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lang="en-US" sz="1600" b="0" kern="1200" dirty="0" smtClean="0">
                <a:solidFill>
                  <a:schemeClr val="bg1">
                    <a:lumMod val="50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</a:lstStyle>
          <a:p>
            <a:pPr marL="0" lvl="0" indent="0" algn="l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r>
              <a:rPr lang="en-US" dirty="0" smtClean="0"/>
              <a:t>Click to add title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571500" y="3228811"/>
            <a:ext cx="4220026" cy="367429"/>
          </a:xfrm>
        </p:spPr>
        <p:txBody>
          <a:bodyPr lIns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 smtClean="0">
                <a:solidFill>
                  <a:schemeClr val="bg1">
                    <a:lumMod val="50000"/>
                  </a:schemeClr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pPr marL="114300" lvl="0" indent="-114300" algn="l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r>
              <a:rPr lang="en-US" dirty="0" smtClean="0"/>
              <a:t>Click to add name</a:t>
            </a:r>
          </a:p>
        </p:txBody>
      </p:sp>
      <p:sp>
        <p:nvSpPr>
          <p:cNvPr id="13" name="Rectangle 12"/>
          <p:cNvSpPr/>
          <p:nvPr userDrawn="1"/>
        </p:nvSpPr>
        <p:spPr bwMode="ltGray">
          <a:xfrm>
            <a:off x="9005977" y="0"/>
            <a:ext cx="138021" cy="6858000"/>
          </a:xfrm>
          <a:prstGeom prst="rect">
            <a:avLst/>
          </a:prstGeom>
          <a:solidFill>
            <a:srgbClr val="B41F2C"/>
          </a:solidFill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kern="0" dirty="0">
              <a:solidFill>
                <a:sysClr val="window" lastClr="FFFFFF"/>
              </a:solidFill>
              <a:latin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6150" y="6439902"/>
            <a:ext cx="1352550" cy="28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0625" y="5438775"/>
            <a:ext cx="1143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32916"/>
            <a:ext cx="8233874" cy="8076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53000"/>
          </a:xfrm>
        </p:spPr>
        <p:txBody>
          <a:bodyPr>
            <a:normAutofit/>
          </a:bodyPr>
          <a:lstStyle>
            <a:lvl1pPr>
              <a:defRPr sz="2600" b="1">
                <a:latin typeface="+mj-lt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53000"/>
          </a:xfrm>
        </p:spPr>
        <p:txBody>
          <a:bodyPr>
            <a:normAutofit/>
          </a:bodyPr>
          <a:lstStyle>
            <a:lvl1pPr>
              <a:defRPr sz="26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Intersil</a:t>
            </a:r>
            <a:r>
              <a:rPr lang="en-US" dirty="0" smtClean="0"/>
              <a:t> Confidential Information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37744"/>
            <a:ext cx="8233873" cy="80467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499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3120"/>
            <a:ext cx="4040188" cy="42370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9499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3120"/>
            <a:ext cx="4041775" cy="4237038"/>
          </a:xfrm>
        </p:spPr>
        <p:txBody>
          <a:bodyPr/>
          <a:lstStyle>
            <a:lvl1pPr>
              <a:defRPr sz="2400" b="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Intersil</a:t>
            </a:r>
            <a:r>
              <a:rPr lang="en-US" dirty="0" smtClean="0"/>
              <a:t> Confidential Information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32916"/>
            <a:ext cx="8131323" cy="8076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Intersil</a:t>
            </a:r>
            <a:r>
              <a:rPr lang="en-US" dirty="0" smtClean="0"/>
              <a:t> Confidential Information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Intersil</a:t>
            </a:r>
            <a:r>
              <a:rPr lang="en-US" dirty="0" smtClean="0"/>
              <a:t> Confidential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453640" y="3859213"/>
            <a:ext cx="4211638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Franklin Gothic Medium" pitchFamily="34" charset="0"/>
                <a:cs typeface="Arial" pitchFamily="34" charset="0"/>
              </a:rPr>
              <a:t>www.intersil.com</a:t>
            </a:r>
          </a:p>
        </p:txBody>
      </p:sp>
      <p:pic>
        <p:nvPicPr>
          <p:cNvPr id="6" name="Picture 5" descr="new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173857" y="2583357"/>
            <a:ext cx="4908430" cy="10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84794"/>
      </p:ext>
    </p:extLst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7744"/>
            <a:ext cx="7991856" cy="89611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67070" y="6439902"/>
            <a:ext cx="1352550" cy="28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ltGray">
          <a:xfrm>
            <a:off x="9005977" y="0"/>
            <a:ext cx="138021" cy="6858000"/>
          </a:xfrm>
          <a:prstGeom prst="rect">
            <a:avLst/>
          </a:prstGeom>
          <a:solidFill>
            <a:srgbClr val="B41F2C"/>
          </a:solidFill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kern="0" dirty="0">
              <a:solidFill>
                <a:sysClr val="window" lastClr="FFFFFF"/>
              </a:solidFill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232916"/>
            <a:ext cx="8216781" cy="80760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219200"/>
            <a:ext cx="8216781" cy="45259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416675"/>
            <a:ext cx="1219200" cy="36512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416675"/>
            <a:ext cx="3810000" cy="365125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Intersil</a:t>
            </a:r>
            <a:r>
              <a:rPr lang="en-US" dirty="0" smtClean="0"/>
              <a:t> Confidential Information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16675"/>
            <a:ext cx="304800" cy="36512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7129F-610C-493A-841C-57F51B2E9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3" r:id="rId9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ts val="24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6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24"/>
        </a:spcBef>
        <a:buClr>
          <a:schemeClr val="bg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24"/>
        </a:spcBef>
        <a:buClr>
          <a:schemeClr val="bg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24"/>
        </a:spcBef>
        <a:buClr>
          <a:schemeClr val="bg2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24"/>
        </a:spcBef>
        <a:buClr>
          <a:schemeClr val="bg2"/>
        </a:buClr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Microsoft_Excel_97-2003_Worksheet2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Microsoft_Excel_97-2003_Worksheet1.xls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10.jpe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Lenovo issues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Lead Software Engineer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June, 2014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Park, Louis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95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L</a:t>
            </a:r>
            <a:r>
              <a:rPr lang="en-US" dirty="0" smtClean="0"/>
              <a:t>ux </a:t>
            </a:r>
            <a:r>
              <a:rPr lang="en-US" dirty="0"/>
              <a:t>and CCT performance under low light </a:t>
            </a:r>
            <a:r>
              <a:rPr lang="en-US" dirty="0" smtClean="0"/>
              <a:t>sources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Description : Error if the data </a:t>
            </a:r>
            <a:r>
              <a:rPr lang="en-US" dirty="0" smtClean="0"/>
              <a:t>used to build </a:t>
            </a:r>
            <a:r>
              <a:rPr lang="en-US" dirty="0" smtClean="0"/>
              <a:t>CCM matrix might be wrong </a:t>
            </a:r>
            <a:r>
              <a:rPr lang="en-US" dirty="0" smtClean="0"/>
              <a:t>because of the too small distance between the light sources and the detectors and </a:t>
            </a:r>
            <a:r>
              <a:rPr lang="en-US" dirty="0" smtClean="0"/>
              <a:t>dimmed incandescent light source. – see slide 3, 4, 5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Recommendation </a:t>
            </a:r>
            <a:r>
              <a:rPr lang="en-US" dirty="0" smtClean="0"/>
              <a:t>: </a:t>
            </a:r>
          </a:p>
          <a:p>
            <a:pPr marL="1017270" lvl="2" indent="-514350">
              <a:buFont typeface="+mj-lt"/>
              <a:buAutoNum type="arabicPeriod"/>
            </a:pPr>
            <a:r>
              <a:rPr lang="en-US" dirty="0" smtClean="0"/>
              <a:t>increase </a:t>
            </a:r>
            <a:r>
              <a:rPr lang="en-US" dirty="0" smtClean="0"/>
              <a:t>the measured </a:t>
            </a:r>
            <a:r>
              <a:rPr lang="en-US" dirty="0" smtClean="0"/>
              <a:t>distance</a:t>
            </a:r>
          </a:p>
          <a:p>
            <a:pPr marL="1017270" lvl="2" indent="-514350">
              <a:buFont typeface="+mj-lt"/>
              <a:buAutoNum type="arabicPeriod"/>
            </a:pPr>
            <a:r>
              <a:rPr lang="en-US" dirty="0" smtClean="0"/>
              <a:t>use a full incandescent light ( not dimmed ) if the light is dimmed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CCT error in driver source </a:t>
            </a:r>
            <a:r>
              <a:rPr lang="en-US" dirty="0" smtClean="0"/>
              <a:t>codes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b="1" dirty="0" smtClean="0"/>
              <a:t>Description</a:t>
            </a:r>
            <a:r>
              <a:rPr lang="en-US" dirty="0" smtClean="0"/>
              <a:t>: Error if outside of operating window (infinity) – see slide 6, 7, 8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b="1" dirty="0" smtClean="0"/>
              <a:t>Recommendation</a:t>
            </a:r>
            <a:r>
              <a:rPr lang="en-US" dirty="0" smtClean="0"/>
              <a:t>: have an exception handler in the driver</a:t>
            </a:r>
          </a:p>
          <a:p>
            <a:pPr marL="1017270" lvl="2" indent="-514350">
              <a:buFont typeface="+mj-lt"/>
              <a:buAutoNum type="arabicPeriod"/>
            </a:pPr>
            <a:r>
              <a:rPr lang="en-US" dirty="0" smtClean="0"/>
              <a:t>Lenovo </a:t>
            </a:r>
            <a:r>
              <a:rPr lang="en-US" dirty="0" smtClean="0"/>
              <a:t>will work the driver </a:t>
            </a:r>
            <a:r>
              <a:rPr lang="en-US" dirty="0" smtClean="0"/>
              <a:t>to </a:t>
            </a:r>
            <a:r>
              <a:rPr lang="en-US" dirty="0" smtClean="0"/>
              <a:t>move fast</a:t>
            </a:r>
          </a:p>
          <a:p>
            <a:pPr marL="1017270" lvl="2" indent="-514350">
              <a:buFont typeface="+mj-lt"/>
              <a:buAutoNum type="arabicPeriod"/>
            </a:pPr>
            <a:r>
              <a:rPr lang="en-US" dirty="0" smtClean="0"/>
              <a:t>In parallel, Intersil will work on it.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Recommendation of light source environment to </a:t>
            </a:r>
            <a:r>
              <a:rPr lang="en-US" dirty="0" smtClean="0"/>
              <a:t>measure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Description : from #1 issue, the environment should be modified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 smtClean="0"/>
              <a:t>Recommendation : see slide 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Others – see slide 9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Lenovo issues June 3rd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4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855507"/>
              </p:ext>
            </p:extLst>
          </p:nvPr>
        </p:nvGraphicFramePr>
        <p:xfrm>
          <a:off x="762000" y="1446155"/>
          <a:ext cx="906463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Worksheet" showAsIcon="1" r:id="rId4" imgW="905760" imgH="776520" progId="Excel.Sheet.8">
                  <p:embed/>
                </p:oleObj>
              </mc:Choice>
              <mc:Fallback>
                <p:oleObj name="Worksheet" showAsIcon="1" r:id="rId4" imgW="905760" imgH="77652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0" y="1446155"/>
                        <a:ext cx="906463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046914" y="1446155"/>
            <a:ext cx="4425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side data has over 140% CCT error.</a:t>
            </a:r>
          </a:p>
          <a:p>
            <a:r>
              <a:rPr lang="en-US" dirty="0" smtClean="0"/>
              <a:t>it means the gathering data might be wrong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33600" y="2676088"/>
            <a:ext cx="67808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side data present big different under incandescent light source.</a:t>
            </a:r>
          </a:p>
          <a:p>
            <a:r>
              <a:rPr lang="en-US" dirty="0" smtClean="0"/>
              <a:t>it should suspect that the light was dimmed lights.</a:t>
            </a:r>
          </a:p>
          <a:p>
            <a:r>
              <a:rPr lang="en-US" dirty="0" smtClean="0"/>
              <a:t>if you can measure CCT of dimmed incandescent lights, you should</a:t>
            </a:r>
          </a:p>
          <a:p>
            <a:r>
              <a:rPr lang="en-US" dirty="0" smtClean="0"/>
              <a:t>use mean values from at least 6times RGB data. RGB data present</a:t>
            </a:r>
          </a:p>
          <a:p>
            <a:r>
              <a:rPr lang="en-US" dirty="0" smtClean="0"/>
              <a:t>300ms so that it requires to mean during 300ms * 6 at least.</a:t>
            </a:r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19182"/>
              </p:ext>
            </p:extLst>
          </p:nvPr>
        </p:nvGraphicFramePr>
        <p:xfrm>
          <a:off x="761999" y="2808278"/>
          <a:ext cx="906463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Worksheet" showAsIcon="1" r:id="rId7" imgW="905760" imgH="776520" progId="Excel.Sheet.8">
                  <p:embed/>
                </p:oleObj>
              </mc:Choice>
              <mc:Fallback>
                <p:oleObj name="Worksheet" showAsIcon="1" r:id="rId7" imgW="905760" imgH="77652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1999" y="2808278"/>
                        <a:ext cx="906463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601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to get the right environment of Lux measurement,</a:t>
            </a:r>
            <a:r>
              <a:rPr lang="en-US" sz="1800" dirty="0"/>
              <a:t> </a:t>
            </a:r>
            <a:r>
              <a:rPr lang="en-US" sz="1800" dirty="0" smtClean="0"/>
              <a:t>the environment should setup under geometrical optics.</a:t>
            </a:r>
          </a:p>
          <a:p>
            <a:r>
              <a:rPr lang="en-US" sz="1800" dirty="0" smtClean="0"/>
              <a:t>too close to measure proper lux values, recommend to increase the distance between light sources and detectors.</a:t>
            </a:r>
          </a:p>
          <a:p>
            <a:r>
              <a:rPr lang="en-US" sz="1800" dirty="0" smtClean="0"/>
              <a:t>the wall of the equipment  should have non-reflective material. typically the color should be black.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</a:t>
            </a:r>
            <a:r>
              <a:rPr lang="en-US" dirty="0" smtClean="0"/>
              <a:t>ation of light source environment to measure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66288"/>
            <a:ext cx="3580158" cy="28900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CCM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85088"/>
              </p:ext>
            </p:extLst>
          </p:nvPr>
        </p:nvGraphicFramePr>
        <p:xfrm>
          <a:off x="457200" y="4382059"/>
          <a:ext cx="8216901" cy="4809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9288"/>
                <a:gridCol w="661388"/>
                <a:gridCol w="627758"/>
                <a:gridCol w="560498"/>
                <a:gridCol w="751067"/>
                <a:gridCol w="78470"/>
                <a:gridCol w="560498"/>
                <a:gridCol w="795907"/>
                <a:gridCol w="560498"/>
                <a:gridCol w="795907"/>
                <a:gridCol w="751067"/>
                <a:gridCol w="627758"/>
                <a:gridCol w="896797"/>
              </a:tblGrid>
              <a:tr h="16030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Range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Bit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Simple CCT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</a:tr>
              <a:tr h="16030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18581</a:t>
                      </a:r>
                      <a:endParaRPr lang="en-US" sz="900" b="0" i="0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18637</a:t>
                      </a:r>
                      <a:endParaRPr lang="en-US" sz="900" b="0" i="0" u="none" strike="noStrike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18638</a:t>
                      </a:r>
                      <a:endParaRPr lang="en-US" sz="900" b="0" i="0" u="none" strike="noStrike" dirty="0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1744.4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1274.0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2816.9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-1.0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16568.3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</a:tr>
              <a:tr h="16030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18581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18637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18638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375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839.8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712.2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418.4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0.426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0.361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2805.4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14" marR="7614" marT="7614" marB="0" anchor="b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57200" y="5115208"/>
            <a:ext cx="8259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given the same RGB values, both </a:t>
            </a:r>
            <a:r>
              <a:rPr lang="en-US" dirty="0" err="1" smtClean="0"/>
              <a:t>CCM_range</a:t>
            </a:r>
            <a:r>
              <a:rPr lang="en-US" dirty="0" smtClean="0"/>
              <a:t> result will go the similar </a:t>
            </a:r>
            <a:r>
              <a:rPr lang="en-US" dirty="0" err="1" smtClean="0"/>
              <a:t>xy</a:t>
            </a:r>
            <a:r>
              <a:rPr lang="en-US" dirty="0" smtClean="0"/>
              <a:t>- coordinate values. but, above table presents huge different </a:t>
            </a:r>
            <a:r>
              <a:rPr lang="en-US" dirty="0" err="1" smtClean="0"/>
              <a:t>xy</a:t>
            </a:r>
            <a:r>
              <a:rPr lang="en-US" dirty="0" smtClean="0"/>
              <a:t>-values and CCT values. it means the gathering data may be wrong.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1" y="1176950"/>
            <a:ext cx="2006399" cy="35633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pictures of CCT error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24" y="1040524"/>
            <a:ext cx="2004393" cy="3563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83" y="3191085"/>
            <a:ext cx="2004393" cy="3563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35" y="1040523"/>
            <a:ext cx="2004393" cy="3563365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196404"/>
              </p:ext>
            </p:extLst>
          </p:nvPr>
        </p:nvGraphicFramePr>
        <p:xfrm>
          <a:off x="7577121" y="5457495"/>
          <a:ext cx="97313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Packager Shell Object" showAsIcon="1" r:id="rId7" imgW="973800" imgH="590040" progId="Package">
                  <p:embed/>
                </p:oleObj>
              </mc:Choice>
              <mc:Fallback>
                <p:oleObj name="Packager Shell Object" showAsIcon="1" r:id="rId7" imgW="973800" imgH="590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77121" y="5457495"/>
                        <a:ext cx="973138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16" y="3268691"/>
            <a:ext cx="1919004" cy="34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0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454160"/>
              </p:ext>
            </p:extLst>
          </p:nvPr>
        </p:nvGraphicFramePr>
        <p:xfrm>
          <a:off x="362139" y="4794914"/>
          <a:ext cx="8354569" cy="12208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0586"/>
                <a:gridCol w="525512"/>
                <a:gridCol w="525512"/>
                <a:gridCol w="600586"/>
                <a:gridCol w="536236"/>
                <a:gridCol w="718556"/>
                <a:gridCol w="75073"/>
                <a:gridCol w="536236"/>
                <a:gridCol w="761457"/>
                <a:gridCol w="536236"/>
                <a:gridCol w="761457"/>
                <a:gridCol w="718556"/>
                <a:gridCol w="600586"/>
                <a:gridCol w="857980"/>
              </a:tblGrid>
              <a:tr h="576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Model No.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R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G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B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Range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Bit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X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Y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Z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</a:rPr>
                        <a:t>x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</a:rPr>
                        <a:t>y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</a:rPr>
                        <a:t>n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Simple CCT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</a:tr>
              <a:tr h="5766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</a:rPr>
                        <a:t>test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</a:rPr>
                        <a:t>93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</a:rPr>
                        <a:t>1264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1626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375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16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</a:rPr>
                        <a:t> 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34.39603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>
                          <a:effectLst/>
                        </a:rPr>
                        <a:t>84.01980421</a:t>
                      </a:r>
                      <a:endParaRPr lang="en-US" sz="14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284.8442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0.0852949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0.208351406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-10.939677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baseline="0" dirty="0">
                          <a:effectLst/>
                        </a:rPr>
                        <a:t>1089865.824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95" marR="4195" marT="4195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CCT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 descr="File:PlanckianLoc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89" y="1193942"/>
            <a:ext cx="2989739" cy="335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66837" y="1403287"/>
            <a:ext cx="4922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CCT value presents for measuring color temperature of white and is valid only the range from </a:t>
            </a:r>
            <a:r>
              <a:rPr lang="en-US" dirty="0" err="1" smtClean="0"/>
              <a:t>planckian</a:t>
            </a:r>
            <a:r>
              <a:rPr lang="en-US" dirty="0" smtClean="0"/>
              <a:t> locus.</a:t>
            </a:r>
          </a:p>
          <a:p>
            <a:r>
              <a:rPr lang="en-US" dirty="0" smtClean="0"/>
              <a:t>you have to calculate CCT value at only left side inner rectangle area.</a:t>
            </a:r>
          </a:p>
          <a:p>
            <a:r>
              <a:rPr lang="en-US" dirty="0" smtClean="0"/>
              <a:t>its area set around (0.25,0.45) ~ (0.545, 0.245).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66889" y="2775214"/>
            <a:ext cx="5612238" cy="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02234" y="3463637"/>
            <a:ext cx="5612238" cy="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44073" y="1040524"/>
            <a:ext cx="0" cy="3851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13891" y="1040524"/>
            <a:ext cx="0" cy="3851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7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Projector outputs blue rectangle light. CCT sensor cannot calculate blue light. only supporting </a:t>
            </a:r>
            <a:r>
              <a:rPr lang="en-US" dirty="0" err="1" smtClean="0"/>
              <a:t>xy</a:t>
            </a:r>
            <a:r>
              <a:rPr lang="en-US" dirty="0" smtClean="0"/>
              <a:t>-coordinate values.</a:t>
            </a:r>
          </a:p>
          <a:p>
            <a:r>
              <a:rPr lang="en-US" dirty="0" smtClean="0"/>
              <a:t>and Projector consists of two kind. DLP and RGB. in case of DLP projector, CCT sensor has a problem due to higher light frequency than its rejection frequency. we have 50/60Hz flicker rejection. but DLP has 3~5 times 50/60Hz flicker light.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Projector Problem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sz="1050" dirty="0" smtClean="0"/>
              <a:t>lux </a:t>
            </a:r>
            <a:r>
              <a:rPr lang="en-US" sz="1050" dirty="0"/>
              <a:t>= </a:t>
            </a:r>
            <a:r>
              <a:rPr lang="en-US" sz="1050" dirty="0" err="1"/>
              <a:t>cal_lux</a:t>
            </a:r>
            <a:r>
              <a:rPr lang="en-US" sz="1050" dirty="0"/>
              <a:t>(</a:t>
            </a:r>
            <a:r>
              <a:rPr lang="en-US" sz="1050" dirty="0" err="1"/>
              <a:t>dat</a:t>
            </a:r>
            <a:r>
              <a:rPr lang="en-US" sz="1050" dirty="0"/>
              <a:t>, &amp;</a:t>
            </a:r>
            <a:r>
              <a:rPr lang="en-US" sz="1050" dirty="0" err="1"/>
              <a:t>cct</a:t>
            </a:r>
            <a:r>
              <a:rPr lang="en-US" sz="1050" dirty="0"/>
              <a:t>, </a:t>
            </a:r>
            <a:r>
              <a:rPr lang="en-US" sz="1050" dirty="0" err="1" smtClean="0"/>
              <a:t>dbg</a:t>
            </a:r>
            <a:r>
              <a:rPr lang="en-US" sz="1050" dirty="0" smtClean="0"/>
              <a:t>)</a:t>
            </a:r>
          </a:p>
          <a:p>
            <a:pPr marL="0" indent="0">
              <a:buNone/>
            </a:pPr>
            <a:r>
              <a:rPr lang="en-US" sz="1050" dirty="0" smtClean="0"/>
              <a:t>	if </a:t>
            </a:r>
            <a:r>
              <a:rPr lang="en-US" sz="1050" dirty="0"/>
              <a:t>(lux &gt; 80000) </a:t>
            </a:r>
            <a:r>
              <a:rPr lang="en-US" sz="1050" dirty="0" smtClean="0"/>
              <a:t>{ lux </a:t>
            </a:r>
            <a:r>
              <a:rPr lang="en-US" sz="1050" dirty="0"/>
              <a:t>= 3 * </a:t>
            </a:r>
            <a:r>
              <a:rPr lang="en-US" sz="1050" dirty="0" err="1"/>
              <a:t>regr</a:t>
            </a:r>
            <a:r>
              <a:rPr lang="en-US" sz="1050" dirty="0"/>
              <a:t>;	}		</a:t>
            </a:r>
            <a:endParaRPr lang="en-US" sz="1050" dirty="0" smtClean="0"/>
          </a:p>
          <a:p>
            <a:pPr marL="0" indent="0">
              <a:buNone/>
            </a:pPr>
            <a:r>
              <a:rPr lang="en-US" sz="1050" dirty="0" smtClean="0"/>
              <a:t>	if(</a:t>
            </a:r>
            <a:r>
              <a:rPr lang="en-US" sz="1050" dirty="0" err="1" smtClean="0"/>
              <a:t>regr</a:t>
            </a:r>
            <a:r>
              <a:rPr lang="en-US" sz="1050" dirty="0"/>
              <a:t>==65535 &amp;&amp; </a:t>
            </a:r>
            <a:r>
              <a:rPr lang="en-US" sz="1050" dirty="0" err="1"/>
              <a:t>regg</a:t>
            </a:r>
            <a:r>
              <a:rPr lang="en-US" sz="1050" dirty="0"/>
              <a:t>==65535 &amp;&amp; </a:t>
            </a:r>
            <a:r>
              <a:rPr lang="en-US" sz="1050" dirty="0" err="1"/>
              <a:t>regb</a:t>
            </a:r>
            <a:r>
              <a:rPr lang="en-US" sz="1050" dirty="0"/>
              <a:t> ==65535) lux = 300000</a:t>
            </a:r>
            <a:r>
              <a:rPr lang="en-US" sz="1050" dirty="0" smtClean="0"/>
              <a:t>;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400" dirty="0" smtClean="0"/>
              <a:t>currently, your driver source codes have an exception handler for the CCT value at full scale range of RGB tri-stimulus values.</a:t>
            </a:r>
          </a:p>
          <a:p>
            <a:pPr marL="0" indent="0">
              <a:buNone/>
            </a:pPr>
            <a:r>
              <a:rPr lang="en-US" sz="1400" dirty="0" smtClean="0"/>
              <a:t>in facts, the exception handler has the below functions. </a:t>
            </a:r>
          </a:p>
          <a:p>
            <a:pPr marL="0" indent="0">
              <a:buNone/>
            </a:pPr>
            <a:endParaRPr lang="en-US" sz="1400" dirty="0" smtClean="0"/>
          </a:p>
          <a:p>
            <a:pPr marL="228600" indent="-228600">
              <a:buAutoNum type="arabicPeriod"/>
            </a:pPr>
            <a:r>
              <a:rPr lang="en-US" sz="1400" dirty="0" smtClean="0"/>
              <a:t>if when one of RGB tri-stimulus values goes to full scale range, then CCT calculation will go to exception and lux calculation will go to the </a:t>
            </a:r>
            <a:r>
              <a:rPr lang="en-US" sz="1400" dirty="0" err="1" smtClean="0"/>
              <a:t>eq</a:t>
            </a:r>
            <a:r>
              <a:rPr lang="en-US" sz="1400" dirty="0" smtClean="0"/>
              <a:t> </a:t>
            </a:r>
            <a:r>
              <a:rPr lang="en-US" sz="1400" dirty="0" err="1" smtClean="0"/>
              <a:t>quation</a:t>
            </a:r>
            <a:r>
              <a:rPr lang="en-US" sz="1400" dirty="0" smtClean="0"/>
              <a:t> of “lux </a:t>
            </a:r>
            <a:r>
              <a:rPr lang="en-US" sz="1400" dirty="0" err="1" smtClean="0"/>
              <a:t>eq</a:t>
            </a:r>
            <a:r>
              <a:rPr lang="en-US" sz="1400" dirty="0" smtClean="0"/>
              <a:t> = </a:t>
            </a:r>
            <a:r>
              <a:rPr lang="en-US" sz="1400" dirty="0" err="1" smtClean="0"/>
              <a:t>coef</a:t>
            </a:r>
            <a:r>
              <a:rPr lang="en-US" sz="1400" dirty="0" smtClean="0"/>
              <a:t> * G channel value”. </a:t>
            </a:r>
          </a:p>
          <a:p>
            <a:pPr marL="228600" indent="-228600">
              <a:buAutoNum type="arabicPeriod"/>
            </a:pPr>
            <a:r>
              <a:rPr lang="en-US" sz="1400" dirty="0" smtClean="0"/>
              <a:t>if when G channel value goes to full scale range and the current range is </a:t>
            </a:r>
            <a:r>
              <a:rPr lang="en-US" sz="1400" dirty="0" err="1" smtClean="0"/>
              <a:t>RangeRo</a:t>
            </a:r>
            <a:r>
              <a:rPr lang="en-US" sz="1400" dirty="0" smtClean="0"/>
              <a:t>, then the current range will go </a:t>
            </a:r>
            <a:r>
              <a:rPr lang="en-US" sz="1400" dirty="0" err="1" smtClean="0"/>
              <a:t>RangeHi</a:t>
            </a:r>
            <a:r>
              <a:rPr lang="en-US" sz="1400" dirty="0" smtClean="0"/>
              <a:t> and RGB tri-stimulus values should be reproduced.</a:t>
            </a:r>
          </a:p>
          <a:p>
            <a:pPr marL="228600" indent="-228600">
              <a:buAutoNum type="arabicPeriod"/>
            </a:pPr>
            <a:r>
              <a:rPr lang="en-US" sz="1400" dirty="0" smtClean="0"/>
              <a:t>if when G channel value goes to full scale range and the current range is </a:t>
            </a:r>
            <a:r>
              <a:rPr lang="en-US" sz="1400" dirty="0" err="1" smtClean="0"/>
              <a:t>RangeHi</a:t>
            </a:r>
            <a:r>
              <a:rPr lang="en-US" sz="1400" dirty="0" smtClean="0"/>
              <a:t>, then the lux value will go to </a:t>
            </a:r>
            <a:r>
              <a:rPr lang="en-US" sz="1400" dirty="0" err="1" smtClean="0"/>
              <a:t>satuaration</a:t>
            </a:r>
            <a:r>
              <a:rPr lang="en-US" sz="140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sz="1400" dirty="0" smtClean="0"/>
              <a:t>if you want more increasing lux value then #3, you can use other channel values and make sure that it will include lux gain error and the equation is valid only with one light source like as sunlight.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A7129F-610C-493A-841C-57F51B2E98F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15953"/>
      </p:ext>
    </p:extLst>
  </p:cSld>
  <p:clrMapOvr>
    <a:masterClrMapping/>
  </p:clrMapOvr>
</p:sld>
</file>

<file path=ppt/theme/theme1.xml><?xml version="1.0" encoding="utf-8"?>
<a:theme xmlns:a="http://schemas.openxmlformats.org/drawingml/2006/main" name="intersil_powerpoint_template_9 6 13">
  <a:themeElements>
    <a:clrScheme name="Intersil PowerPoint">
      <a:dk1>
        <a:srgbClr val="000000"/>
      </a:dk1>
      <a:lt1>
        <a:srgbClr val="FFFFFF"/>
      </a:lt1>
      <a:dk2>
        <a:srgbClr val="FFFFFF"/>
      </a:dk2>
      <a:lt2>
        <a:srgbClr val="858585"/>
      </a:lt2>
      <a:accent1>
        <a:srgbClr val="B41F34"/>
      </a:accent1>
      <a:accent2>
        <a:srgbClr val="0067B1"/>
      </a:accent2>
      <a:accent3>
        <a:srgbClr val="93BC86"/>
      </a:accent3>
      <a:accent4>
        <a:srgbClr val="E1DC97"/>
      </a:accent4>
      <a:accent5>
        <a:srgbClr val="A8AEB4"/>
      </a:accent5>
      <a:accent6>
        <a:srgbClr val="6A737B"/>
      </a:accent6>
      <a:hlink>
        <a:srgbClr val="003399"/>
      </a:hlink>
      <a:folHlink>
        <a:srgbClr val="3399F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sil_Corp_Template.potx" id="{80795AFC-E4B8-4185-94C6-CD352561A88C}" vid="{218275DB-FC10-4451-B60C-A0EABBDF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Intersil_Corp_Template</Template>
  <TotalTime>746</TotalTime>
  <Words>545</Words>
  <Application>Microsoft Office PowerPoint</Application>
  <PresentationFormat>On-screen Show (4:3)</PresentationFormat>
  <Paragraphs>124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Franklin Gothic Book</vt:lpstr>
      <vt:lpstr>Franklin Gothic Medium</vt:lpstr>
      <vt:lpstr>intersil_powerpoint_template_9 6 13</vt:lpstr>
      <vt:lpstr>Worksheet</vt:lpstr>
      <vt:lpstr>Packager Shell Object</vt:lpstr>
      <vt:lpstr>Lenovo issues</vt:lpstr>
      <vt:lpstr>Lenovo issues June 3rd</vt:lpstr>
      <vt:lpstr>data analysis</vt:lpstr>
      <vt:lpstr>Recommendation of light source environment to measure</vt:lpstr>
      <vt:lpstr>CCM Matrix</vt:lpstr>
      <vt:lpstr>pictures of CCT error</vt:lpstr>
      <vt:lpstr>limitation of CCT</vt:lpstr>
      <vt:lpstr>Projector Problem</vt:lpstr>
      <vt:lpstr>others</vt:lpstr>
      <vt:lpstr>PowerPoint Presentation</vt:lpstr>
    </vt:vector>
  </TitlesOfParts>
  <Company>Intersil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Park</dc:creator>
  <cp:lastModifiedBy>Louis Park</cp:lastModifiedBy>
  <cp:revision>26</cp:revision>
  <dcterms:created xsi:type="dcterms:W3CDTF">2014-06-02T17:10:20Z</dcterms:created>
  <dcterms:modified xsi:type="dcterms:W3CDTF">2014-06-04T22:40:05Z</dcterms:modified>
</cp:coreProperties>
</file>